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5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9144000" cy="5143500" type="screen16x9"/>
  <p:notesSz cx="6797675" cy="98742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8A72"/>
    <a:srgbClr val="9A9272"/>
    <a:srgbClr val="9B7E71"/>
    <a:srgbClr val="949577"/>
    <a:srgbClr val="66FFFF"/>
    <a:srgbClr val="82A26A"/>
    <a:srgbClr val="33CCFF"/>
    <a:srgbClr val="4A452A"/>
    <a:srgbClr val="292929"/>
    <a:srgbClr val="9A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87943" autoAdjust="0"/>
  </p:normalViewPr>
  <p:slideViewPr>
    <p:cSldViewPr>
      <p:cViewPr varScale="1">
        <p:scale>
          <a:sx n="113" d="100"/>
          <a:sy n="113" d="100"/>
        </p:scale>
        <p:origin x="1470" y="28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DB777-9C0A-4427-8E3B-8A541389BCF7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D90C4-A7F1-4097-B455-FA458A4C8C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2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D90C4-A7F1-4097-B455-FA458A4C8C27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92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D90C4-A7F1-4097-B455-FA458A4C8C27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33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D90C4-A7F1-4097-B455-FA458A4C8C27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50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D90C4-A7F1-4097-B455-FA458A4C8C27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43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90C4-A7F1-4097-B455-FA458A4C8C27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11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65D0A-D496-4D24-8130-A61CDF0DA67F}" type="datetimeFigureOut">
              <a:rPr lang="nl-NL" smtClean="0"/>
              <a:pPr/>
              <a:t>11-10-2025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9E58A-C310-4EDB-BAEB-107EF03086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4C3636E-97D6-4DD7-9FD5-CC8DDD33F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12911"/>
          </a:xfrm>
          <a:prstGeom prst="rect">
            <a:avLst/>
          </a:prstGeom>
        </p:spPr>
      </p:pic>
      <p:sp>
        <p:nvSpPr>
          <p:cNvPr id="3" name="Ondertitel 2"/>
          <p:cNvSpPr txBox="1">
            <a:spLocks/>
          </p:cNvSpPr>
          <p:nvPr/>
        </p:nvSpPr>
        <p:spPr>
          <a:xfrm>
            <a:off x="721894" y="0"/>
            <a:ext cx="7700211" cy="7715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b="1" dirty="0">
                <a:solidFill>
                  <a:schemeClr val="bg1"/>
                </a:solidFill>
              </a:rPr>
              <a:t>... ?</a:t>
            </a:r>
          </a:p>
        </p:txBody>
      </p:sp>
      <p:pic>
        <p:nvPicPr>
          <p:cNvPr id="5" name="10,000 Reasons - 3.30 ko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87624" y="5226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771550"/>
            <a:ext cx="9144000" cy="31683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ndertitel 2"/>
          <p:cNvSpPr txBox="1">
            <a:spLocks/>
          </p:cNvSpPr>
          <p:nvPr/>
        </p:nvSpPr>
        <p:spPr>
          <a:xfrm>
            <a:off x="0" y="0"/>
            <a:ext cx="9144000" cy="7714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83100" algn="ctr"/>
              </a:tabLst>
            </a:pPr>
            <a:r>
              <a:rPr lang="nl-NL" sz="4000" b="1" dirty="0">
                <a:solidFill>
                  <a:schemeClr val="accent6"/>
                </a:solidFill>
              </a:rPr>
              <a:t>	Dienst</a:t>
            </a:r>
          </a:p>
        </p:txBody>
      </p:sp>
      <p:pic>
        <p:nvPicPr>
          <p:cNvPr id="3" name="Picture 2" descr="pic help"/>
          <p:cNvPicPr>
            <a:picLocks noChangeAspect="1" noChangeArrowheads="1"/>
          </p:cNvPicPr>
          <p:nvPr/>
        </p:nvPicPr>
        <p:blipFill>
          <a:blip r:embed="rId2" cstate="print"/>
          <a:srcRect l="2520" t="5400" r="1721" b="5501"/>
          <a:stretch>
            <a:fillRect/>
          </a:stretch>
        </p:blipFill>
        <p:spPr bwMode="auto">
          <a:xfrm>
            <a:off x="1020392" y="771551"/>
            <a:ext cx="710321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God, elkaar en de wereld dienen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God, elkaar en de wereld dienen </a:t>
            </a:r>
            <a:r>
              <a:rPr lang="nl-NL" b="1" dirty="0"/>
              <a:t>(met wat we hebben en kunnen)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99542"/>
            <a:ext cx="9144000" cy="3240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ndertitel 2"/>
          <p:cNvSpPr txBox="1">
            <a:spLocks/>
          </p:cNvSpPr>
          <p:nvPr/>
        </p:nvSpPr>
        <p:spPr>
          <a:xfrm>
            <a:off x="0" y="0"/>
            <a:ext cx="9144000" cy="7714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83100" algn="ctr"/>
              </a:tabLst>
            </a:pPr>
            <a:r>
              <a:rPr lang="nl-NL" sz="40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nl-NL" sz="4000" b="1" dirty="0">
                <a:solidFill>
                  <a:schemeClr val="accent2">
                    <a:lumMod val="50000"/>
                  </a:schemeClr>
                </a:solidFill>
              </a:rPr>
              <a:t>Getuigenis</a:t>
            </a:r>
          </a:p>
        </p:txBody>
      </p:sp>
      <p:pic>
        <p:nvPicPr>
          <p:cNvPr id="3" name="Picture 2" descr="http://witnesswell.files.wordpress.com/2012/10/istock_000009854027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42542"/>
            <a:ext cx="3749353" cy="249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1.bp.blogspot.com/_UZO5Z4GqqgQ/TKo72CmnLTI/AAAAAAAABR8/lnS2_BtUInY/s1600/Sharing+Chr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695090"/>
            <a:ext cx="4225483" cy="281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getuige zijn van Jezus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getuige zijn van Jezus in ons dorp en in de wereld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getuige zijn van Jezus in ons dorp en in de wereld </a:t>
            </a:r>
            <a:r>
              <a:rPr lang="nl-NL" b="1" dirty="0"/>
              <a:t>(in woord en daad)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knr.nl/foto's/2131.jpg"/>
          <p:cNvPicPr>
            <a:picLocks noChangeAspect="1" noChangeArrowheads="1"/>
          </p:cNvPicPr>
          <p:nvPr/>
        </p:nvPicPr>
        <p:blipFill>
          <a:blip r:embed="rId2" cstate="print"/>
          <a:srcRect t="22500"/>
          <a:stretch>
            <a:fillRect/>
          </a:stretch>
        </p:blipFill>
        <p:spPr bwMode="auto">
          <a:xfrm>
            <a:off x="-25450" y="-18553"/>
            <a:ext cx="9169450" cy="5182591"/>
          </a:xfrm>
          <a:prstGeom prst="rect">
            <a:avLst/>
          </a:prstGeom>
          <a:noFill/>
        </p:spPr>
      </p:pic>
      <p:sp>
        <p:nvSpPr>
          <p:cNvPr id="4" name="Ondertitel 2"/>
          <p:cNvSpPr txBox="1">
            <a:spLocks/>
          </p:cNvSpPr>
          <p:nvPr/>
        </p:nvSpPr>
        <p:spPr>
          <a:xfrm>
            <a:off x="0" y="0"/>
            <a:ext cx="9144000" cy="2571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l-NL" sz="4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729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0"/>
            <a:ext cx="9144000" cy="2571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b="1" dirty="0">
                <a:solidFill>
                  <a:schemeClr val="tx2">
                    <a:lumMod val="50000"/>
                  </a:schemeClr>
                </a:solidFill>
              </a:rPr>
              <a:t>Groei je mee?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860032" y="1779662"/>
            <a:ext cx="3927411" cy="30037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Aanbidding</a:t>
            </a: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 err="1">
                <a:solidFill>
                  <a:schemeClr val="accent1">
                    <a:lumMod val="50000"/>
                  </a:schemeClr>
                </a:solidFill>
              </a:rPr>
              <a:t>Discipelschap</a:t>
            </a:r>
            <a:endParaRPr lang="nl-NL" b="1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Gemeenschap</a:t>
            </a: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Dienst</a:t>
            </a: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>
                <a:solidFill>
                  <a:schemeClr val="accent1">
                    <a:lumMod val="50000"/>
                  </a:schemeClr>
                </a:solidFill>
              </a:rPr>
              <a:t>Getuigenis</a:t>
            </a:r>
            <a:endParaRPr lang="nl-NL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05AFCE-8FB4-2E68-9435-4F327F85A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"/>
            <a:ext cx="9144000" cy="511454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C7C690A-4F00-0331-6581-A7D90D4CEB70}"/>
              </a:ext>
            </a:extLst>
          </p:cNvPr>
          <p:cNvSpPr txBox="1"/>
          <p:nvPr/>
        </p:nvSpPr>
        <p:spPr>
          <a:xfrm>
            <a:off x="107504" y="195486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Visie </a:t>
            </a:r>
          </a:p>
          <a:p>
            <a:r>
              <a:rPr lang="nl-NL" dirty="0">
                <a:solidFill>
                  <a:schemeClr val="bg1"/>
                </a:solidFill>
              </a:rPr>
              <a:t>De komende vier jaar  </a:t>
            </a:r>
          </a:p>
          <a:p>
            <a:r>
              <a:rPr lang="nl-NL" dirty="0">
                <a:solidFill>
                  <a:schemeClr val="bg1"/>
                </a:solidFill>
              </a:rPr>
              <a:t>willen we als Hervormde Gemeente Enter  </a:t>
            </a:r>
          </a:p>
          <a:p>
            <a:r>
              <a:rPr lang="nl-NL" dirty="0">
                <a:solidFill>
                  <a:schemeClr val="bg1"/>
                </a:solidFill>
              </a:rPr>
              <a:t>bidden om en werken aan een gemeente  </a:t>
            </a:r>
          </a:p>
          <a:p>
            <a:r>
              <a:rPr lang="nl-NL" dirty="0">
                <a:solidFill>
                  <a:schemeClr val="bg1"/>
                </a:solidFill>
              </a:rPr>
              <a:t>waarin we van jong tot oud  </a:t>
            </a:r>
          </a:p>
          <a:p>
            <a:r>
              <a:rPr lang="nl-NL" dirty="0">
                <a:solidFill>
                  <a:schemeClr val="bg1"/>
                </a:solidFill>
              </a:rPr>
              <a:t>geraakt worden door de liefde van de Heere Jezus </a:t>
            </a:r>
          </a:p>
          <a:p>
            <a:r>
              <a:rPr lang="nl-NL" dirty="0">
                <a:solidFill>
                  <a:schemeClr val="bg1"/>
                </a:solidFill>
              </a:rPr>
              <a:t>onze plek durven innemen in het gemeenteleven </a:t>
            </a:r>
          </a:p>
          <a:p>
            <a:r>
              <a:rPr lang="nl-NL" dirty="0">
                <a:solidFill>
                  <a:schemeClr val="bg1"/>
                </a:solidFill>
              </a:rPr>
              <a:t>van Hem leren getuigen in onze omgeving</a:t>
            </a:r>
          </a:p>
          <a:p>
            <a:r>
              <a:rPr lang="nl-NL" dirty="0">
                <a:solidFill>
                  <a:schemeClr val="bg1"/>
                </a:solidFill>
              </a:rPr>
              <a:t>en samen zoeken wat het betekent </a:t>
            </a:r>
          </a:p>
          <a:p>
            <a:r>
              <a:rPr lang="nl-NL" dirty="0">
                <a:solidFill>
                  <a:schemeClr val="bg1"/>
                </a:solidFill>
              </a:rPr>
              <a:t>om Hem te volgen in deze tijd  </a:t>
            </a:r>
          </a:p>
          <a:p>
            <a:r>
              <a:rPr lang="nl-NL" dirty="0">
                <a:solidFill>
                  <a:schemeClr val="bg1"/>
                </a:solidFill>
              </a:rPr>
              <a:t>waarin crises als de coronacrisis </a:t>
            </a:r>
          </a:p>
          <a:p>
            <a:r>
              <a:rPr lang="nl-NL" dirty="0">
                <a:solidFill>
                  <a:schemeClr val="bg1"/>
                </a:solidFill>
              </a:rPr>
              <a:t>en de milieucrisis </a:t>
            </a:r>
          </a:p>
          <a:p>
            <a:r>
              <a:rPr lang="nl-NL" dirty="0">
                <a:solidFill>
                  <a:schemeClr val="bg1"/>
                </a:solidFill>
              </a:rPr>
              <a:t>ingrijpende vragen </a:t>
            </a:r>
          </a:p>
          <a:p>
            <a:r>
              <a:rPr lang="nl-NL" dirty="0">
                <a:solidFill>
                  <a:schemeClr val="bg1"/>
                </a:solidFill>
              </a:rPr>
              <a:t>aan ons (gemeente)</a:t>
            </a:r>
          </a:p>
          <a:p>
            <a:r>
              <a:rPr lang="nl-NL" dirty="0">
                <a:solidFill>
                  <a:schemeClr val="bg1"/>
                </a:solidFill>
              </a:rPr>
              <a:t>leven stellen.</a:t>
            </a:r>
          </a:p>
        </p:txBody>
      </p:sp>
    </p:spTree>
    <p:extLst>
      <p:ext uri="{BB962C8B-B14F-4D97-AF65-F5344CB8AC3E}">
        <p14:creationId xmlns:p14="http://schemas.microsoft.com/office/powerpoint/2010/main" val="42073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D47B14C-AFE0-4507-A282-FFC5E935D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"/>
            <a:ext cx="9144000" cy="5114543"/>
          </a:xfrm>
          <a:prstGeom prst="rect">
            <a:avLst/>
          </a:prstGeom>
        </p:spPr>
      </p:pic>
      <p:sp>
        <p:nvSpPr>
          <p:cNvPr id="3" name="Ondertitel 2"/>
          <p:cNvSpPr txBox="1">
            <a:spLocks/>
          </p:cNvSpPr>
          <p:nvPr/>
        </p:nvSpPr>
        <p:spPr>
          <a:xfrm>
            <a:off x="683568" y="0"/>
            <a:ext cx="7700211" cy="2571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b="1" dirty="0">
                <a:solidFill>
                  <a:schemeClr val="bg1"/>
                </a:solidFill>
              </a:rPr>
              <a:t>Waar zijn we eigenlijk kerk voor?</a:t>
            </a:r>
          </a:p>
        </p:txBody>
      </p:sp>
    </p:spTree>
    <p:extLst>
      <p:ext uri="{BB962C8B-B14F-4D97-AF65-F5344CB8AC3E}">
        <p14:creationId xmlns:p14="http://schemas.microsoft.com/office/powerpoint/2010/main" val="10144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16100BD-CE7D-43A6-B098-9D438170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"/>
            <a:ext cx="9144000" cy="5114543"/>
          </a:xfrm>
          <a:prstGeom prst="rect">
            <a:avLst/>
          </a:prstGeom>
        </p:spPr>
      </p:pic>
      <p:sp>
        <p:nvSpPr>
          <p:cNvPr id="3" name="Ondertitel 2"/>
          <p:cNvSpPr txBox="1">
            <a:spLocks/>
          </p:cNvSpPr>
          <p:nvPr/>
        </p:nvSpPr>
        <p:spPr>
          <a:xfrm>
            <a:off x="1331640" y="30036"/>
            <a:ext cx="7666529" cy="2571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4000" b="1" dirty="0">
                <a:solidFill>
                  <a:schemeClr val="bg1"/>
                </a:solidFill>
              </a:rPr>
              <a:t>De kerk is meer dan het gebouw en</a:t>
            </a:r>
          </a:p>
          <a:p>
            <a:pPr marL="0" indent="0" algn="r">
              <a:buNone/>
            </a:pPr>
            <a:r>
              <a:rPr lang="nl-NL" sz="4000" b="1" dirty="0">
                <a:solidFill>
                  <a:schemeClr val="bg1"/>
                </a:solidFill>
              </a:rPr>
              <a:t>de kerkdienst</a:t>
            </a:r>
          </a:p>
        </p:txBody>
      </p:sp>
    </p:spTree>
    <p:extLst>
      <p:ext uri="{BB962C8B-B14F-4D97-AF65-F5344CB8AC3E}">
        <p14:creationId xmlns:p14="http://schemas.microsoft.com/office/powerpoint/2010/main" val="7746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eatmodernevangelism.files.wordpress.com/2013/02/6.jpg"/>
          <p:cNvPicPr>
            <a:picLocks noChangeAspect="1" noChangeArrowheads="1"/>
          </p:cNvPicPr>
          <p:nvPr/>
        </p:nvPicPr>
        <p:blipFill>
          <a:blip r:embed="rId3" cstate="print"/>
          <a:srcRect t="26283"/>
          <a:stretch>
            <a:fillRect/>
          </a:stretch>
        </p:blipFill>
        <p:spPr bwMode="auto">
          <a:xfrm>
            <a:off x="0" y="0"/>
            <a:ext cx="9190074" cy="525097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155926"/>
            <a:ext cx="919007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90074" cy="72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251520" y="0"/>
            <a:ext cx="8892480" cy="2571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000" b="1" dirty="0"/>
              <a:t>Als kerk zijn we vooral een gemeenschap </a:t>
            </a:r>
            <a:r>
              <a:rPr lang="nl-NL" sz="4000" b="1" dirty="0">
                <a:solidFill>
                  <a:schemeClr val="bg1"/>
                </a:solidFill>
              </a:rPr>
              <a:t>van mensen met: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79512" y="3579862"/>
            <a:ext cx="5915000" cy="17340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solidFill>
                  <a:schemeClr val="bg1"/>
                </a:solidFill>
              </a:rPr>
              <a:t>een gezamenlijk geloof</a:t>
            </a:r>
          </a:p>
          <a:p>
            <a:r>
              <a:rPr lang="nl-NL" b="1" dirty="0"/>
              <a:t>een gezamenlijke roeping </a:t>
            </a:r>
          </a:p>
          <a:p>
            <a:r>
              <a:rPr lang="nl-NL" b="1" dirty="0"/>
              <a:t>en gezamenlijke doelen</a:t>
            </a:r>
          </a:p>
        </p:txBody>
      </p:sp>
    </p:spTree>
    <p:extLst>
      <p:ext uri="{BB962C8B-B14F-4D97-AF65-F5344CB8AC3E}">
        <p14:creationId xmlns:p14="http://schemas.microsoft.com/office/powerpoint/2010/main" val="23989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40038"/>
            <a:ext cx="9144000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72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daveyost.com/wp-content/uploads/2012/03/threefoldrope-550x2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729508"/>
            <a:ext cx="9144000" cy="3210394"/>
          </a:xfrm>
          <a:prstGeom prst="rect">
            <a:avLst/>
          </a:prstGeom>
          <a:noFill/>
        </p:spPr>
      </p:pic>
      <p:sp>
        <p:nvSpPr>
          <p:cNvPr id="6" name="Ondertitel 2"/>
          <p:cNvSpPr txBox="1">
            <a:spLocks/>
          </p:cNvSpPr>
          <p:nvPr/>
        </p:nvSpPr>
        <p:spPr>
          <a:xfrm>
            <a:off x="179512" y="0"/>
            <a:ext cx="8784976" cy="2571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000" b="1" dirty="0">
                <a:solidFill>
                  <a:schemeClr val="bg2">
                    <a:lumMod val="25000"/>
                  </a:schemeClr>
                </a:solidFill>
              </a:rPr>
              <a:t>Als gemeente hebben we een </a:t>
            </a:r>
            <a:r>
              <a:rPr lang="nl-NL" sz="4000" b="1" dirty="0">
                <a:solidFill>
                  <a:schemeClr val="bg1"/>
                </a:solidFill>
              </a:rPr>
              <a:t>drievoudige roeping: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51520" y="3409406"/>
            <a:ext cx="5328592" cy="17340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465763" algn="l"/>
              </a:tabLst>
            </a:pPr>
            <a:r>
              <a:rPr lang="nl-NL" b="1" dirty="0">
                <a:solidFill>
                  <a:schemeClr val="bg1"/>
                </a:solidFill>
              </a:rPr>
              <a:t>naar God</a:t>
            </a:r>
          </a:p>
          <a:p>
            <a:pPr>
              <a:tabLst>
                <a:tab pos="5465763" algn="l"/>
              </a:tabLst>
            </a:pPr>
            <a:r>
              <a:rPr lang="nl-NL" b="1" dirty="0">
                <a:solidFill>
                  <a:srgbClr val="4A452A"/>
                </a:solidFill>
              </a:rPr>
              <a:t>naar elkaar</a:t>
            </a:r>
          </a:p>
          <a:p>
            <a:pPr>
              <a:tabLst>
                <a:tab pos="5465763" algn="l"/>
              </a:tabLst>
            </a:pPr>
            <a:r>
              <a:rPr lang="nl-NL" b="1" dirty="0">
                <a:solidFill>
                  <a:srgbClr val="4A452A"/>
                </a:solidFill>
              </a:rPr>
              <a:t>naar ons dorp en de wereld</a:t>
            </a: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5652120" y="3363838"/>
            <a:ext cx="3384376" cy="17340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b="1" dirty="0">
                <a:solidFill>
                  <a:schemeClr val="bg1"/>
                </a:solidFill>
              </a:rPr>
              <a:t>naar Boven</a:t>
            </a:r>
          </a:p>
          <a:p>
            <a:pPr marL="0" indent="0">
              <a:buNone/>
              <a:tabLst>
                <a:tab pos="5465763" algn="l"/>
              </a:tabLst>
            </a:pPr>
            <a:r>
              <a:rPr lang="nl-NL" b="1" dirty="0">
                <a:solidFill>
                  <a:srgbClr val="4A452A"/>
                </a:solidFill>
              </a:rPr>
              <a:t>naar Binnen</a:t>
            </a:r>
          </a:p>
          <a:p>
            <a:pPr marL="0" indent="0">
              <a:buNone/>
              <a:tabLst>
                <a:tab pos="5465763" algn="l"/>
              </a:tabLst>
            </a:pPr>
            <a:r>
              <a:rPr lang="nl-NL" b="1" dirty="0">
                <a:solidFill>
                  <a:srgbClr val="4A452A"/>
                </a:solidFill>
              </a:rPr>
              <a:t>naar Buiten</a:t>
            </a:r>
          </a:p>
        </p:txBody>
      </p:sp>
    </p:spTree>
    <p:extLst>
      <p:ext uri="{BB962C8B-B14F-4D97-AF65-F5344CB8AC3E}">
        <p14:creationId xmlns:p14="http://schemas.microsoft.com/office/powerpoint/2010/main" val="4744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/>
          <p:cNvSpPr txBox="1">
            <a:spLocks/>
          </p:cNvSpPr>
          <p:nvPr/>
        </p:nvSpPr>
        <p:spPr>
          <a:xfrm>
            <a:off x="0" y="0"/>
            <a:ext cx="9144000" cy="2571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b="1" dirty="0"/>
              <a:t>We willen daarom groeien in:</a:t>
            </a:r>
            <a:endParaRPr lang="nl-NL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knr.nl/foto's/2131.jpg"/>
          <p:cNvPicPr>
            <a:picLocks noChangeAspect="1" noChangeArrowheads="1"/>
          </p:cNvPicPr>
          <p:nvPr/>
        </p:nvPicPr>
        <p:blipFill>
          <a:blip r:embed="rId2" cstate="print"/>
          <a:srcRect t="22500"/>
          <a:stretch>
            <a:fillRect/>
          </a:stretch>
        </p:blipFill>
        <p:spPr bwMode="auto">
          <a:xfrm>
            <a:off x="-25450" y="-18553"/>
            <a:ext cx="9169450" cy="5182591"/>
          </a:xfrm>
          <a:prstGeom prst="rect">
            <a:avLst/>
          </a:prstGeom>
          <a:noFill/>
        </p:spPr>
      </p:pic>
      <p:sp>
        <p:nvSpPr>
          <p:cNvPr id="6" name="Ondertitel 2"/>
          <p:cNvSpPr txBox="1">
            <a:spLocks/>
          </p:cNvSpPr>
          <p:nvPr/>
        </p:nvSpPr>
        <p:spPr>
          <a:xfrm>
            <a:off x="251520" y="0"/>
            <a:ext cx="8892480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000" b="1" dirty="0">
                <a:solidFill>
                  <a:schemeClr val="tx2">
                    <a:lumMod val="50000"/>
                  </a:schemeClr>
                </a:solidFill>
              </a:rPr>
              <a:t>We willen daarom groeien in: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860032" y="1851670"/>
            <a:ext cx="3927411" cy="30037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Aanbidding</a:t>
            </a: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 err="1">
                <a:solidFill>
                  <a:schemeClr val="accent1">
                    <a:lumMod val="50000"/>
                  </a:schemeClr>
                </a:solidFill>
              </a:rPr>
              <a:t>Discipelschap</a:t>
            </a:r>
            <a:endParaRPr lang="nl-NL" b="1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Gemeenschap</a:t>
            </a: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Dienst</a:t>
            </a:r>
          </a:p>
          <a:p>
            <a:pPr marL="514350" indent="-514350">
              <a:buFont typeface="+mj-lt"/>
              <a:buAutoNum type="arabicPeriod"/>
              <a:tabLst>
                <a:tab pos="5465763" algn="l"/>
              </a:tabLst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Getuigenis</a:t>
            </a:r>
          </a:p>
        </p:txBody>
      </p:sp>
    </p:spTree>
    <p:extLst>
      <p:ext uri="{BB962C8B-B14F-4D97-AF65-F5344CB8AC3E}">
        <p14:creationId xmlns:p14="http://schemas.microsoft.com/office/powerpoint/2010/main" val="4742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771550"/>
            <a:ext cx="9144000" cy="3168352"/>
          </a:xfrm>
          <a:prstGeom prst="rect">
            <a:avLst/>
          </a:prstGeom>
          <a:solidFill>
            <a:srgbClr val="82A26A"/>
          </a:solidFill>
          <a:ln>
            <a:solidFill>
              <a:srgbClr val="82A2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4" descr="http://www.apuregeneration.com/blog/wp-content/uploads/2013/01/desire-God.jpg"/>
          <p:cNvPicPr/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1403512" y="771414"/>
            <a:ext cx="6336976" cy="316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ndertitel 2"/>
          <p:cNvSpPr txBox="1">
            <a:spLocks/>
          </p:cNvSpPr>
          <p:nvPr/>
        </p:nvSpPr>
        <p:spPr>
          <a:xfrm>
            <a:off x="0" y="0"/>
            <a:ext cx="9144000" cy="7714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83100" algn="ctr"/>
              </a:tabLst>
            </a:pPr>
            <a:r>
              <a:rPr lang="nl-NL" sz="4000" b="1" dirty="0">
                <a:solidFill>
                  <a:schemeClr val="accent3">
                    <a:lumMod val="50000"/>
                  </a:schemeClr>
                </a:solidFill>
              </a:rPr>
              <a:t>	Aanbidding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God liefhebben en vereren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God liefhebben en vereren (én van Hem genieten!)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God liefhebben en vereren (én van Hem genieten!) </a:t>
            </a:r>
            <a:r>
              <a:rPr lang="nl-NL" b="1" dirty="0"/>
              <a:t>als Zijn kinderen</a:t>
            </a:r>
          </a:p>
        </p:txBody>
      </p:sp>
    </p:spTree>
    <p:extLst>
      <p:ext uri="{BB962C8B-B14F-4D97-AF65-F5344CB8AC3E}">
        <p14:creationId xmlns:p14="http://schemas.microsoft.com/office/powerpoint/2010/main" val="5572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771550"/>
            <a:ext cx="9144000" cy="3168352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ndertitel 2"/>
          <p:cNvSpPr txBox="1">
            <a:spLocks/>
          </p:cNvSpPr>
          <p:nvPr/>
        </p:nvSpPr>
        <p:spPr>
          <a:xfrm>
            <a:off x="0" y="0"/>
            <a:ext cx="9144000" cy="7714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83100" algn="ctr"/>
              </a:tabLst>
            </a:pPr>
            <a:r>
              <a:rPr lang="nl-NL" sz="40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nl-NL" sz="4000" b="1" dirty="0" err="1">
                <a:solidFill>
                  <a:schemeClr val="accent1">
                    <a:lumMod val="75000"/>
                  </a:schemeClr>
                </a:solidFill>
              </a:rPr>
              <a:t>Discipelschap</a:t>
            </a:r>
            <a:endParaRPr lang="nl-NL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fbeelding 3" descr="http://www.campusministrytoolbox.org/wp-content/uploads/2013/04/discipleship-copy.jpg"/>
          <p:cNvPicPr/>
          <p:nvPr/>
        </p:nvPicPr>
        <p:blipFill>
          <a:blip r:embed="rId3" cstate="print">
            <a:duotone>
              <a:prstClr val="black"/>
              <a:srgbClr val="9AF2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863588" y="771550"/>
            <a:ext cx="7416824" cy="317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Jezus navolgen en gehoorzamen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Jezus navolgen en gehoorzamen (én van Hem leren!)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b="1" dirty="0">
                <a:solidFill>
                  <a:schemeClr val="bg1"/>
                </a:solidFill>
              </a:rPr>
              <a:t>als Zijn leerlingen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Jezus navolgen en gehoorzamen (én van Hem leren!) </a:t>
            </a:r>
            <a:r>
              <a:rPr lang="nl-NL" b="1" dirty="0"/>
              <a:t>als Zijn leerlingen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771550"/>
            <a:ext cx="9144000" cy="3168352"/>
          </a:xfrm>
          <a:prstGeom prst="rect">
            <a:avLst/>
          </a:prstGeom>
          <a:solidFill>
            <a:srgbClr val="9A8A72"/>
          </a:solidFill>
          <a:ln>
            <a:solidFill>
              <a:srgbClr val="9A8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ndertitel 2"/>
          <p:cNvSpPr txBox="1">
            <a:spLocks/>
          </p:cNvSpPr>
          <p:nvPr/>
        </p:nvSpPr>
        <p:spPr>
          <a:xfrm>
            <a:off x="0" y="0"/>
            <a:ext cx="9144000" cy="7714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83100" algn="ctr"/>
              </a:tabLst>
            </a:pPr>
            <a:r>
              <a:rPr lang="nl-NL" sz="4000" b="1" dirty="0">
                <a:solidFill>
                  <a:schemeClr val="accent6">
                    <a:lumMod val="50000"/>
                  </a:schemeClr>
                </a:solidFill>
              </a:rPr>
              <a:t>	Gemeenschap</a:t>
            </a:r>
          </a:p>
        </p:txBody>
      </p:sp>
      <p:pic>
        <p:nvPicPr>
          <p:cNvPr id="3" name="Picture 2" descr="http://www.southbridge.cc/wp-content/uploads/2013/08/worship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35435" y="803337"/>
            <a:ext cx="6273130" cy="3136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een liefdevolle gemeenschap vormen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12000" y="3939902"/>
            <a:ext cx="7920000" cy="12035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65763" algn="l"/>
              </a:tabLst>
            </a:pPr>
            <a:r>
              <a:rPr lang="nl-NL" dirty="0"/>
              <a:t>Samen een liefdevolle gemeenschap vormen </a:t>
            </a:r>
            <a:r>
              <a:rPr lang="nl-NL" b="1" dirty="0"/>
              <a:t>als leden van Gods gezin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</TotalTime>
  <Words>319</Words>
  <Application>Microsoft Office PowerPoint</Application>
  <PresentationFormat>Diavoorstelling (16:9)</PresentationFormat>
  <Paragraphs>66</Paragraphs>
  <Slides>13</Slides>
  <Notes>5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hervormde gemeente ‘s Gravendeel</dc:title>
  <dc:creator>Wim</dc:creator>
  <cp:lastModifiedBy>Wim Geuze</cp:lastModifiedBy>
  <cp:revision>100</cp:revision>
  <cp:lastPrinted>2020-01-09T16:31:29Z</cp:lastPrinted>
  <dcterms:created xsi:type="dcterms:W3CDTF">2014-05-09T09:16:09Z</dcterms:created>
  <dcterms:modified xsi:type="dcterms:W3CDTF">2025-10-11T12:41:08Z</dcterms:modified>
</cp:coreProperties>
</file>